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0" r:id="rId2"/>
    <p:sldId id="258" r:id="rId3"/>
    <p:sldId id="261" r:id="rId4"/>
    <p:sldId id="262" r:id="rId5"/>
    <p:sldId id="263" r:id="rId6"/>
    <p:sldId id="291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5" r:id="rId19"/>
    <p:sldId id="278" r:id="rId20"/>
    <p:sldId id="279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0AAA2-E018-44F7-8F8D-9B6542207015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62C91-C6A6-4270-A945-D19FEAA45F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81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9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52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67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09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8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2C91-C6A6-4270-A945-D19FEAA45F82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93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05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87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47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63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90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21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17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12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12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81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76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B0ED-F568-4172-A4AC-F59A86C1EEC2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B957-EA76-45E9-AF24-9E2991DA26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7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5842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976"/>
            <a:ext cx="12228576" cy="70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 dirty="0"/>
          </a:p>
        </p:txBody>
      </p:sp>
      <p:pic>
        <p:nvPicPr>
          <p:cNvPr id="12290" name="Picture 2" descr="Znalezione obrazy dla zapytania ignacy potock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-407" b="18303"/>
          <a:stretch/>
        </p:blipFill>
        <p:spPr bwMode="auto">
          <a:xfrm>
            <a:off x="0" y="1245882"/>
            <a:ext cx="4572000" cy="56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572000" y="1782597"/>
            <a:ext cx="7620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 dirty="0" smtClean="0"/>
              <a:t>Ignacy Potocki</a:t>
            </a:r>
            <a:r>
              <a:rPr lang="pl-PL" sz="4000" b="1" i="1" dirty="0" smtClean="0"/>
              <a:t> </a:t>
            </a:r>
          </a:p>
          <a:p>
            <a:pPr algn="ctr"/>
            <a:r>
              <a:rPr lang="pl-PL" sz="3600" b="1" i="1" dirty="0" smtClean="0"/>
              <a:t>marszałek wielki litewski, </a:t>
            </a:r>
          </a:p>
          <a:p>
            <a:pPr algn="ctr"/>
            <a:r>
              <a:rPr lang="pl-PL" sz="3600" b="1" i="1" dirty="0" smtClean="0"/>
              <a:t>w czasie Sejmu Wielkiego przywódca stronnictwa patriotycznego. Inicjator Konstytucji 3 Maja. 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31533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 dirty="0"/>
          </a:p>
        </p:txBody>
      </p:sp>
      <p:pic>
        <p:nvPicPr>
          <p:cNvPr id="14338" name="Picture 2" descr="Znalezione obrazy dla zapytania stanisław małachowski portre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r="5228"/>
          <a:stretch/>
        </p:blipFill>
        <p:spPr bwMode="auto">
          <a:xfrm>
            <a:off x="0" y="1209370"/>
            <a:ext cx="4757607" cy="56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757607" y="1690689"/>
            <a:ext cx="74343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 dirty="0" smtClean="0"/>
              <a:t>Stanisław Małachowski</a:t>
            </a:r>
          </a:p>
          <a:p>
            <a:pPr algn="ctr"/>
            <a:r>
              <a:rPr lang="pl-PL" sz="3600" b="1" i="1" dirty="0"/>
              <a:t>m</a:t>
            </a:r>
            <a:r>
              <a:rPr lang="pl-PL" sz="3600" b="1" i="1" dirty="0" smtClean="0"/>
              <a:t>arszałek Sejmu Czteroletniego.</a:t>
            </a:r>
          </a:p>
          <a:p>
            <a:pPr algn="ctr"/>
            <a:r>
              <a:rPr lang="pl-PL" sz="3600" b="1" i="1" dirty="0" smtClean="0"/>
              <a:t>Popierał dążenia miast do rozszerzenia ich praw politycznych. Był zwolennikiem współpracy szlachty z mieszczaństwem. 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22314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 dirty="0"/>
          </a:p>
        </p:txBody>
      </p:sp>
      <p:pic>
        <p:nvPicPr>
          <p:cNvPr id="15362" name="Picture 2" descr="Podobny obra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r="6237" b="5144"/>
          <a:stretch/>
        </p:blipFill>
        <p:spPr bwMode="auto">
          <a:xfrm>
            <a:off x="0" y="1117501"/>
            <a:ext cx="4408651" cy="57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408651" y="2710477"/>
            <a:ext cx="77833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 dirty="0" smtClean="0"/>
              <a:t>Stanisław Staszic </a:t>
            </a:r>
          </a:p>
          <a:p>
            <a:pPr algn="ctr"/>
            <a:r>
              <a:rPr lang="pl-PL" sz="3600" b="1" i="1" dirty="0" smtClean="0"/>
              <a:t>ksiądz, pisarz i publicysta. Działał na rzecz rozwoju przemysłu. Propagator i zwolennik reform.  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10462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Miejsce uchwalenia Konstytucji 3 Maja 1791 r.</a:t>
            </a:r>
            <a:endParaRPr lang="pl-PL" dirty="0"/>
          </a:p>
        </p:txBody>
      </p:sp>
      <p:pic>
        <p:nvPicPr>
          <p:cNvPr id="16386" name="Picture 2" descr="Znalezione obrazy dla zapytania sala senatorska zamek królewsk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4553"/>
          <a:stretch/>
        </p:blipFill>
        <p:spPr bwMode="auto">
          <a:xfrm>
            <a:off x="0" y="1192784"/>
            <a:ext cx="7166452" cy="56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66452" y="1575540"/>
            <a:ext cx="5025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Konstytucję król Stanisław August Poniatowski zaprzysiągł, w Sali Senatorskiej Zamku Królewskiego podczas jednodniowej sesji izb połączonych, na ręce biskupa krakowskiego Feliksa Turskiego. 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838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 dirty="0"/>
          </a:p>
        </p:txBody>
      </p:sp>
      <p:pic>
        <p:nvPicPr>
          <p:cNvPr id="17410" name="Picture 2" descr="Znalezione obrazy dla zapytania szlachta liberum vet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9543"/>
          <a:stretch/>
        </p:blipFill>
        <p:spPr bwMode="auto">
          <a:xfrm>
            <a:off x="0" y="1241298"/>
            <a:ext cx="7998860" cy="56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998860" y="1849046"/>
            <a:ext cx="4193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Zniesienie </a:t>
            </a:r>
          </a:p>
          <a:p>
            <a:pPr algn="ctr"/>
            <a:r>
              <a:rPr lang="pl-PL" sz="3600" b="1" i="1" dirty="0" smtClean="0"/>
              <a:t>liberum veto. </a:t>
            </a:r>
          </a:p>
          <a:p>
            <a:pPr algn="ctr"/>
            <a:endParaRPr lang="pl-PL" sz="3600" b="1" i="1" dirty="0" smtClean="0"/>
          </a:p>
          <a:p>
            <a:pPr algn="ctr"/>
            <a:r>
              <a:rPr lang="pl-PL" sz="3600" b="1" i="1" dirty="0" smtClean="0"/>
              <a:t>Ustawy miały być podejmowane większością głosów.</a:t>
            </a:r>
            <a:endParaRPr lang="pl-PL" sz="3600" b="1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370049"/>
            <a:ext cx="799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</a:rPr>
              <a:t>Carowie Szujscy na sejmie warszawskim</a:t>
            </a:r>
            <a:r>
              <a:rPr lang="pl-PL" sz="2800" dirty="0" smtClean="0">
                <a:solidFill>
                  <a:srgbClr val="FFFF00"/>
                </a:solidFill>
              </a:rPr>
              <a:t>.</a:t>
            </a:r>
            <a:endParaRPr lang="pl-P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 dirty="0"/>
          </a:p>
        </p:txBody>
      </p:sp>
      <p:pic>
        <p:nvPicPr>
          <p:cNvPr id="18434" name="Picture 2" descr="Znalezione obrazy dla zapytania wolna elekcja obra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6722"/>
          <a:stretch/>
        </p:blipFill>
        <p:spPr bwMode="auto">
          <a:xfrm>
            <a:off x="0" y="1256157"/>
            <a:ext cx="7749152" cy="56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772400" y="1671809"/>
            <a:ext cx="44273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Znosiła </a:t>
            </a:r>
            <a:r>
              <a:rPr lang="pl-PL" sz="3600" b="1" i="1" u="sng" dirty="0" smtClean="0"/>
              <a:t>wolną elekcję </a:t>
            </a:r>
            <a:r>
              <a:rPr lang="pl-PL" sz="3600" b="1" i="1" dirty="0" smtClean="0"/>
              <a:t>i wprowadzała dziedziczność tronu po śmierci Stanisława Augusta Poniatowskiego przez dynastię saską.</a:t>
            </a:r>
            <a:endParaRPr lang="pl-PL" sz="3600" b="1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365557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FFFF00"/>
                </a:solidFill>
              </a:rPr>
              <a:t>Wolna elekcja.</a:t>
            </a:r>
            <a:endParaRPr lang="pl-PL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 dirty="0"/>
          </a:p>
        </p:txBody>
      </p:sp>
      <p:pic>
        <p:nvPicPr>
          <p:cNvPr id="19458" name="Picture 2" descr="Znalezione obrazy dla zapytania Polska po I rozbiorze Pols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713"/>
            <a:ext cx="5792519" cy="57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792519" y="2415306"/>
            <a:ext cx="6399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Centralizowała państwo znosząc odrębność między Koroną i Litwą, wprowadzając jednolity rząd, skarb i wojsko.</a:t>
            </a:r>
            <a:endParaRPr lang="pl-PL" sz="3600" b="1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385302"/>
            <a:ext cx="5792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solidFill>
                  <a:srgbClr val="FFFF00"/>
                </a:solidFill>
              </a:rPr>
              <a:t>Rzeczpospolita Obojga Narodów po I rozbiorze.</a:t>
            </a:r>
            <a:endParaRPr lang="pl-PL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 dirty="0"/>
          </a:p>
        </p:txBody>
      </p:sp>
      <p:pic>
        <p:nvPicPr>
          <p:cNvPr id="21514" name="Picture 10" descr="Znalezione obrazy dla zapytania Sejm w XVIII w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r="17241"/>
          <a:stretch/>
        </p:blipFill>
        <p:spPr bwMode="auto">
          <a:xfrm>
            <a:off x="0" y="1189863"/>
            <a:ext cx="6493790" cy="56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493790" y="1823328"/>
            <a:ext cx="56982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Zwiększała znaczenie sejmu szlacheckiego. Wybierany na dwa lata Sejm miał być ,,zawsze gotowy”, tj. w każdej chwili mógł być zwołany na sesję nadzwyczajną.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36443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 dirty="0"/>
          </a:p>
        </p:txBody>
      </p:sp>
      <p:pic>
        <p:nvPicPr>
          <p:cNvPr id="9218" name="Picture 2" descr="Znalezione obrazy dla zapytania szlachta gołot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r="22878"/>
          <a:stretch/>
        </p:blipFill>
        <p:spPr bwMode="auto">
          <a:xfrm>
            <a:off x="0" y="1349654"/>
            <a:ext cx="5089186" cy="55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089186" y="2143022"/>
            <a:ext cx="71028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Ograniczyła rozpasaną demokrację. Pozbawiała szlachtę gołotę (nieposiadającą ziemi) praw wyborczych</a:t>
            </a:r>
            <a:r>
              <a:rPr lang="pl-PL" sz="3600" b="1" i="1" dirty="0" smtClean="0"/>
              <a:t>. Nadawała je mieszczanom.</a:t>
            </a:r>
            <a:endParaRPr lang="pl-PL" sz="3600" b="1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362660"/>
            <a:ext cx="508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Szlachta polska w XVIII w.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 dirty="0"/>
          </a:p>
        </p:txBody>
      </p:sp>
      <p:pic>
        <p:nvPicPr>
          <p:cNvPr id="22534" name="Picture 6" descr="Znalezione obrazy dla zapytania trójpodział władzy w polsce 17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7125"/>
            <a:ext cx="6668719" cy="36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668719" y="2312704"/>
            <a:ext cx="5523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Wprowadzała trójpodział władzy na władzę ustawodawczą, wykonawczą i sądowniczą.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12865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8867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Sytuacja</a:t>
            </a:r>
            <a:r>
              <a:rPr lang="pl-PL" sz="3600" dirty="0" smtClean="0">
                <a:latin typeface="Constantia" panose="02030602050306030303" pitchFamily="18" charset="0"/>
              </a:rPr>
              <a:t> 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międzynarodowa Rzeczypospolitej </a:t>
            </a:r>
            <a:b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</a:b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w II poł. XVIII w.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3074" name="Picture 2" descr="https://upload.wikimedia.org/wikipedia/commons/thumb/4/43/First_Partition_of_Poland1772.png/220px-First_Partition_of_Poland177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5"/>
          <a:stretch/>
        </p:blipFill>
        <p:spPr bwMode="auto">
          <a:xfrm>
            <a:off x="0" y="1155730"/>
            <a:ext cx="5591948" cy="57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-122756" y="6396335"/>
            <a:ext cx="571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Rzeczypospolita po I rozbiorze w 1772 r.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591948" y="2421815"/>
            <a:ext cx="6600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W XVIII w. Rzeczypospolita była otoczona monarchiami absolutnymi i od nich coraz bardziej zależna. W 1772 r. Rosja, Austria i Prusy dokonały I rozbioru Polski.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38382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 dirty="0"/>
          </a:p>
        </p:txBody>
      </p:sp>
      <p:pic>
        <p:nvPicPr>
          <p:cNvPr id="23554" name="Picture 2" descr="Znalezione obrazy dla zapytania władza ustawodawcza 1791 r. w Pols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760"/>
            <a:ext cx="4029075" cy="57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029075" y="2715607"/>
            <a:ext cx="8146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Władzę ustawodawczą przyznawała głównie izbie poselskiej. Rolę senatu znacznie ograniczała, gdyż odbierała mu inicjatywę ustawodawczą. 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5382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 dirty="0"/>
          </a:p>
        </p:txBody>
      </p:sp>
      <p:pic>
        <p:nvPicPr>
          <p:cNvPr id="20482" name="Picture 2" descr="Znalezione obrazy dla zapytania straż pra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4115753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15753" y="3050054"/>
            <a:ext cx="8076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Władzę wykonawczą przyznawała królowi oraz złożonej z ministrów </a:t>
            </a:r>
          </a:p>
          <a:p>
            <a:pPr algn="ctr"/>
            <a:r>
              <a:rPr lang="pl-PL" sz="3600" b="1" i="1" dirty="0" smtClean="0"/>
              <a:t>Straży Praw.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8426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Postanowienia Konstytucji 3 Maja 1791 r.</a:t>
            </a:r>
            <a:endParaRPr lang="pl-PL" dirty="0"/>
          </a:p>
        </p:txBody>
      </p:sp>
      <p:pic>
        <p:nvPicPr>
          <p:cNvPr id="24582" name="Picture 6" descr="Znalezione obrazy dla zapytania sądownictw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/>
          <a:stretch/>
        </p:blipFill>
        <p:spPr bwMode="auto">
          <a:xfrm>
            <a:off x="0" y="1193419"/>
            <a:ext cx="6935933" cy="56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935933" y="1517330"/>
            <a:ext cx="5256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Władzę sądowniczą przyznawała stale urzędującym sądom ziemskim i  miejskim, nadzór w drugiej instancji Trybunałowi Koronnemu i sądowi </a:t>
            </a:r>
            <a:r>
              <a:rPr lang="pl-PL" sz="3600" b="1" i="1" dirty="0" smtClean="0"/>
              <a:t>asesorskiemu.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14222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Święto Konstytucji 3 Maja.</a:t>
            </a:r>
            <a:endParaRPr lang="pl-PL" dirty="0"/>
          </a:p>
        </p:txBody>
      </p:sp>
      <p:pic>
        <p:nvPicPr>
          <p:cNvPr id="25604" name="Picture 4" descr="Podobny obra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r="10054"/>
          <a:stretch/>
        </p:blipFill>
        <p:spPr bwMode="auto">
          <a:xfrm>
            <a:off x="-1" y="1690689"/>
            <a:ext cx="6496964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496963" y="2061003"/>
            <a:ext cx="56950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5 maja 1791 r. dzień uchwalenia </a:t>
            </a:r>
          </a:p>
          <a:p>
            <a:pPr algn="ctr"/>
            <a:r>
              <a:rPr lang="pl-PL" sz="3600" b="1" i="1" dirty="0" smtClean="0"/>
              <a:t>Ustawy Rządowej </a:t>
            </a:r>
          </a:p>
          <a:p>
            <a:pPr algn="ctr"/>
            <a:r>
              <a:rPr lang="pl-PL" sz="3600" b="1" i="1" dirty="0" smtClean="0"/>
              <a:t>(3 maja) został uznany </a:t>
            </a:r>
            <a:r>
              <a:rPr lang="pl-PL" sz="3600" b="1" i="1" dirty="0" smtClean="0">
                <a:latin typeface="Arial Black" pitchFamily="34" charset="0"/>
              </a:rPr>
              <a:t>Świętem Konstytucji </a:t>
            </a:r>
          </a:p>
          <a:p>
            <a:pPr algn="ctr"/>
            <a:r>
              <a:rPr lang="pl-PL" sz="3600" b="1" i="1" dirty="0" smtClean="0">
                <a:latin typeface="Arial Black" pitchFamily="34" charset="0"/>
              </a:rPr>
              <a:t>3 Maja.</a:t>
            </a:r>
            <a:endParaRPr lang="pl-PL" sz="36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 Konstytucja 3 Maja.</a:t>
            </a:r>
            <a:endParaRPr lang="pl-PL" dirty="0"/>
          </a:p>
        </p:txBody>
      </p:sp>
      <p:pic>
        <p:nvPicPr>
          <p:cNvPr id="26626" name="Picture 2" descr="Znalezione obrazy dla zapytania Konstytucja 3 maja orygina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714"/>
            <a:ext cx="6334125" cy="51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334125" y="3032204"/>
            <a:ext cx="5857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Konstytucja obowiązywała przez rok </a:t>
            </a:r>
          </a:p>
          <a:p>
            <a:pPr algn="ctr"/>
            <a:r>
              <a:rPr lang="pl-PL" sz="3600" b="1" i="1" dirty="0" smtClean="0"/>
              <a:t>(V 1791 – V 1792)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13169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Konfederacja targowicka</a:t>
            </a:r>
            <a:endParaRPr lang="pl-PL" dirty="0"/>
          </a:p>
        </p:txBody>
      </p:sp>
      <p:pic>
        <p:nvPicPr>
          <p:cNvPr id="27650" name="Picture 2" descr="Znalezione obrazy dla zapytania konfederacja targowick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r="10897"/>
          <a:stretch/>
        </p:blipFill>
        <p:spPr bwMode="auto">
          <a:xfrm>
            <a:off x="0" y="1262558"/>
            <a:ext cx="6292312" cy="55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292312" y="1262558"/>
            <a:ext cx="5899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/>
              <a:t>Wpływowa magnateria przeciwna reformom wprowadzonym przez Konstytucję 3 Maja zawiązała 14 maja 1792 r. w Targowicy konfederację w celu jej obalenia. W rzeczywistości spisek został zawiązany 27 kwietnia 1792 r. w Petersburgu pod patronatem </a:t>
            </a:r>
          </a:p>
          <a:p>
            <a:pPr algn="ctr"/>
            <a:r>
              <a:rPr lang="pl-PL" sz="3200" b="1" i="1" dirty="0" smtClean="0"/>
              <a:t>carycy Katarzyny II.</a:t>
            </a:r>
            <a:endParaRPr lang="pl-PL" sz="3200" b="1" i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6441743"/>
            <a:ext cx="629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Fragment obrazu ,,Wieszanie zdrajców”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Targowiczanie</a:t>
            </a:r>
            <a:endParaRPr lang="pl-PL" dirty="0"/>
          </a:p>
        </p:txBody>
      </p:sp>
      <p:pic>
        <p:nvPicPr>
          <p:cNvPr id="28674" name="Picture 2" descr="Znalezione obrazy dla zapytania szczęsny potock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768"/>
            <a:ext cx="4191000" cy="56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91000" y="1516505"/>
            <a:ext cx="799195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 dirty="0" smtClean="0"/>
              <a:t>Szczęsny Potocki</a:t>
            </a:r>
          </a:p>
          <a:p>
            <a:pPr algn="ctr"/>
            <a:r>
              <a:rPr lang="pl-PL" sz="3600" b="1" i="1" dirty="0"/>
              <a:t>w</a:t>
            </a:r>
            <a:r>
              <a:rPr lang="pl-PL" sz="3600" b="1" i="1" dirty="0" smtClean="0"/>
              <a:t> 1791 r. na wieść o uchwaleniu Konstytucji 3 Maja dążył do organizacji interwencji rosyjskiej w Polsce. Ogłosił uniwersał wzywający do konfederacji, której celem było utrzymanie tradycyjnych instytucji i swobód szlacheckich. 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5317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Targowiczanie</a:t>
            </a:r>
            <a:endParaRPr lang="pl-PL" dirty="0"/>
          </a:p>
        </p:txBody>
      </p:sp>
      <p:pic>
        <p:nvPicPr>
          <p:cNvPr id="29702" name="Picture 6" descr="Ilustrac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835"/>
            <a:ext cx="4212148" cy="55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212148" y="2480367"/>
            <a:ext cx="79798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 dirty="0" smtClean="0"/>
              <a:t>Seweryn Rzewuski</a:t>
            </a:r>
          </a:p>
          <a:p>
            <a:pPr algn="ctr"/>
            <a:r>
              <a:rPr lang="pl-PL" sz="3600" b="1" i="1" dirty="0"/>
              <a:t>h</a:t>
            </a:r>
            <a:r>
              <a:rPr lang="pl-PL" sz="3600" b="1" i="1" dirty="0" smtClean="0"/>
              <a:t>etman polny koronny. W czasie Sejmu Czteroletniego stanął na czele obozu hetmańskiego, wrogiego wszelkim reformom. 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37315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3197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Targowiczanie</a:t>
            </a:r>
            <a:endParaRPr lang="pl-PL" dirty="0"/>
          </a:p>
        </p:txBody>
      </p:sp>
      <p:pic>
        <p:nvPicPr>
          <p:cNvPr id="30722" name="Picture 2" descr="Znalezione obrazy dla zapytania franciszek ksawery branic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255"/>
            <a:ext cx="4914910" cy="55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804475" y="2185301"/>
            <a:ext cx="72635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 dirty="0" smtClean="0"/>
              <a:t>Franciszek Ksawery Branicki</a:t>
            </a:r>
          </a:p>
          <a:p>
            <a:pPr algn="ctr"/>
            <a:r>
              <a:rPr lang="pl-PL" sz="3600" b="1" i="1" dirty="0"/>
              <a:t>h</a:t>
            </a:r>
            <a:r>
              <a:rPr lang="pl-PL" sz="3600" b="1" i="1" dirty="0" smtClean="0"/>
              <a:t>etman wielki koronny. Przeciwnik reform Sejmu Czteroletniego i Konstytucji 3 Maja, współtwórca konfederacji targowickiej. 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6962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Targowiczanie</a:t>
            </a:r>
            <a:endParaRPr lang="pl-PL" dirty="0"/>
          </a:p>
        </p:txBody>
      </p:sp>
      <p:pic>
        <p:nvPicPr>
          <p:cNvPr id="31746" name="Picture 2" descr="Znalezione obrazy dla zapytania stanisław august poniatows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530"/>
            <a:ext cx="4556760" cy="56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80488" y="3054769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 dirty="0" smtClean="0"/>
              <a:t>Stanisław August Poniatowski </a:t>
            </a:r>
          </a:p>
          <a:p>
            <a:pPr algn="ctr"/>
            <a:r>
              <a:rPr lang="pl-PL" sz="3600" b="1" i="1" dirty="0"/>
              <a:t>d</a:t>
            </a:r>
            <a:r>
              <a:rPr lang="pl-PL" sz="3600" b="1" i="1" dirty="0" smtClean="0"/>
              <a:t>o konfederacji  targowickiej przystąpił 24 lipca 1792 r. </a:t>
            </a:r>
            <a:endParaRPr lang="pl-PL" sz="3600" b="1" i="1" u="sng" dirty="0"/>
          </a:p>
        </p:txBody>
      </p:sp>
    </p:spTree>
    <p:extLst>
      <p:ext uri="{BB962C8B-B14F-4D97-AF65-F5344CB8AC3E}">
        <p14:creationId xmlns:p14="http://schemas.microsoft.com/office/powerpoint/2010/main" val="22561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Przyczyny słabości Rzeczypospolitej.</a:t>
            </a:r>
            <a:endParaRPr lang="pl-PL" dirty="0"/>
          </a:p>
        </p:txBody>
      </p:sp>
      <p:pic>
        <p:nvPicPr>
          <p:cNvPr id="4098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479"/>
            <a:ext cx="3470819" cy="56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470819" y="1588160"/>
            <a:ext cx="841638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pl-PL" sz="3200" b="1" i="1" dirty="0" smtClean="0"/>
              <a:t>demokracja </a:t>
            </a:r>
            <a:r>
              <a:rPr lang="pl-PL" sz="3200" b="1" i="1" dirty="0" smtClean="0"/>
              <a:t>popadająca w anarchię</a:t>
            </a:r>
          </a:p>
          <a:p>
            <a:pPr marL="742950" lvl="1" indent="-285750">
              <a:buFontTx/>
              <a:buChar char="-"/>
            </a:pPr>
            <a:r>
              <a:rPr lang="pl-PL" sz="3200" b="1" i="1" dirty="0"/>
              <a:t>b</a:t>
            </a:r>
            <a:r>
              <a:rPr lang="pl-PL" sz="3200" b="1" i="1" dirty="0" smtClean="0"/>
              <a:t>rak poszanowania dla prawa</a:t>
            </a:r>
          </a:p>
          <a:p>
            <a:pPr marL="742950" lvl="1" indent="-285750">
              <a:buFontTx/>
              <a:buChar char="-"/>
            </a:pPr>
            <a:r>
              <a:rPr lang="pl-PL" sz="3200" b="1" i="1" dirty="0"/>
              <a:t>p</a:t>
            </a:r>
            <a:r>
              <a:rPr lang="pl-PL" sz="3200" b="1" i="1" dirty="0" smtClean="0"/>
              <a:t>rywata</a:t>
            </a:r>
          </a:p>
          <a:p>
            <a:pPr marL="742950" lvl="1" indent="-285750">
              <a:buFontTx/>
              <a:buChar char="-"/>
            </a:pPr>
            <a:r>
              <a:rPr lang="pl-PL" sz="3200" b="1" i="1" dirty="0"/>
              <a:t>r</a:t>
            </a:r>
            <a:r>
              <a:rPr lang="pl-PL" sz="3200" b="1" i="1" dirty="0" smtClean="0"/>
              <a:t>ywalizacja o wpływy i władzę</a:t>
            </a:r>
          </a:p>
          <a:p>
            <a:pPr marL="742950" lvl="1" indent="-285750">
              <a:buFontTx/>
              <a:buChar char="-"/>
            </a:pPr>
            <a:r>
              <a:rPr lang="pl-PL" sz="3200" b="1" i="1" dirty="0"/>
              <a:t>p</a:t>
            </a:r>
            <a:r>
              <a:rPr lang="pl-PL" sz="3200" b="1" i="1" dirty="0" smtClean="0"/>
              <a:t>rzestarzała gospodarka folwarczno-pańszczyźniana</a:t>
            </a:r>
          </a:p>
          <a:p>
            <a:pPr marL="742950" lvl="1" indent="-285750">
              <a:buFontTx/>
              <a:buChar char="-"/>
            </a:pPr>
            <a:r>
              <a:rPr lang="pl-PL" sz="3200" b="1" i="1" dirty="0"/>
              <a:t>n</a:t>
            </a:r>
            <a:r>
              <a:rPr lang="pl-PL" sz="3200" b="1" i="1" dirty="0" smtClean="0"/>
              <a:t>iewydolność podatkowa</a:t>
            </a:r>
          </a:p>
          <a:p>
            <a:pPr marL="742950" lvl="1" indent="-285750">
              <a:buFontTx/>
              <a:buChar char="-"/>
            </a:pPr>
            <a:r>
              <a:rPr lang="pl-PL" sz="3200" b="1" i="1" dirty="0"/>
              <a:t>t</a:t>
            </a:r>
            <a:r>
              <a:rPr lang="pl-PL" sz="3200" b="1" i="1" dirty="0" smtClean="0"/>
              <a:t>oczenie wyniszczających wojen z sąsiadami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-15780" y="6390185"/>
            <a:ext cx="34865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FFFF00"/>
                </a:solidFill>
              </a:rPr>
              <a:t>Szlachta w XVIII w.</a:t>
            </a:r>
            <a:endParaRPr lang="pl-PL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Wojna w obronie konstytucji</a:t>
            </a:r>
            <a:endParaRPr lang="pl-PL" dirty="0"/>
          </a:p>
        </p:txBody>
      </p:sp>
      <p:pic>
        <p:nvPicPr>
          <p:cNvPr id="32770" name="Picture 2" descr="Znalezione obrazy dla zapytania wojna w obronie konstytucji 3 maj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2"/>
          <a:stretch/>
        </p:blipFill>
        <p:spPr bwMode="auto">
          <a:xfrm>
            <a:off x="0" y="1241873"/>
            <a:ext cx="5534577" cy="561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6396335"/>
            <a:ext cx="556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Wojna polsko-rosyjska 1792 r.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563892" y="2464886"/>
            <a:ext cx="6628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Wojna z Rosją w obronie Konstytucji rozpoczęła się w maju 1792 r. i po trzech miesiącach zakończyła klęską Rzeczypospolitej.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12356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Obchody Święta Konstytucji 3 Maja</a:t>
            </a:r>
            <a:endParaRPr lang="pl-PL" dirty="0"/>
          </a:p>
        </p:txBody>
      </p:sp>
      <p:pic>
        <p:nvPicPr>
          <p:cNvPr id="33794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19297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92971" y="1410346"/>
            <a:ext cx="89990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dirty="0" smtClean="0"/>
              <a:t>Obchody Święta Konstytucji 3 Maja były zakazane pod zaborami, podczas okupacji hitlerowskiej i sowieckiej w czasie II wojny światowej i w czasach komunizmu.</a:t>
            </a:r>
          </a:p>
          <a:p>
            <a:pPr algn="ctr"/>
            <a:endParaRPr lang="pl-PL" sz="4000" b="1" i="1" dirty="0" smtClean="0"/>
          </a:p>
          <a:p>
            <a:pPr algn="ctr"/>
            <a:r>
              <a:rPr lang="pl-PL" sz="4000" b="1" i="1" dirty="0" smtClean="0"/>
              <a:t>Święto było </a:t>
            </a:r>
            <a:r>
              <a:rPr lang="pl-PL" sz="4000" b="1" i="1" dirty="0" smtClean="0"/>
              <a:t>obchodzone w II Rzeczypospolitej i od 1990 r. </a:t>
            </a:r>
            <a:r>
              <a:rPr lang="pl-PL" sz="4000" b="1" i="1" dirty="0" smtClean="0"/>
              <a:t>jest obchodzone w </a:t>
            </a:r>
            <a:r>
              <a:rPr lang="pl-PL" sz="4000" b="1" i="1" dirty="0" smtClean="0"/>
              <a:t>III Rzeczypospolitej.</a:t>
            </a:r>
            <a:endParaRPr lang="pl-PL" sz="4000" b="1" i="1" dirty="0"/>
          </a:p>
        </p:txBody>
      </p:sp>
    </p:spTree>
    <p:extLst>
      <p:ext uri="{BB962C8B-B14F-4D97-AF65-F5344CB8AC3E}">
        <p14:creationId xmlns:p14="http://schemas.microsoft.com/office/powerpoint/2010/main" val="3261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Reformowanie Rzeczypospolitej</a:t>
            </a:r>
            <a:endParaRPr lang="pl-PL" dirty="0"/>
          </a:p>
        </p:txBody>
      </p:sp>
      <p:pic>
        <p:nvPicPr>
          <p:cNvPr id="5122" name="Picture 2" descr="Znalezione obrazy dla zapytania stanisław august poniatowsk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r="25326" b="6720"/>
          <a:stretch/>
        </p:blipFill>
        <p:spPr bwMode="auto">
          <a:xfrm>
            <a:off x="0" y="1184090"/>
            <a:ext cx="4254828" cy="56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" y="6396335"/>
            <a:ext cx="425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Stanisław August Poniatowski</a:t>
            </a:r>
            <a:endParaRPr lang="pl-PL" sz="2400" b="1" dirty="0">
              <a:solidFill>
                <a:srgbClr val="FFFF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54829" y="1512666"/>
            <a:ext cx="7937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Prób reform podjął Stanisław August Poniatowski, w latach 1764-1795 król Rzeczypospolitej Obojga Narodów.  </a:t>
            </a:r>
          </a:p>
          <a:p>
            <a:pPr algn="ctr"/>
            <a:r>
              <a:rPr lang="pl-PL" sz="3600" b="1" i="1" dirty="0" smtClean="0"/>
              <a:t>W okresie rządów władcy powołano m.in.: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l-PL" sz="3600" b="1" i="1" dirty="0" smtClean="0"/>
              <a:t>Szkołę Rycerską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l-PL" sz="3600" b="1" i="1" dirty="0" smtClean="0"/>
              <a:t>Komisję Edukacji Narodowej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l-PL" sz="3600" b="1" i="1" dirty="0" smtClean="0"/>
              <a:t>Teatr Narodowy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10621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Reformowanie Rzeczypospolitej</a:t>
            </a:r>
            <a:endParaRPr lang="pl-PL" dirty="0"/>
          </a:p>
        </p:txBody>
      </p:sp>
      <p:pic>
        <p:nvPicPr>
          <p:cNvPr id="6146" name="Picture 2" descr="Znalezione obrazy dla zapytania sejm wielk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r="16035"/>
          <a:stretch/>
        </p:blipFill>
        <p:spPr bwMode="auto">
          <a:xfrm>
            <a:off x="0" y="1255014"/>
            <a:ext cx="5966848" cy="560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966848" y="1548128"/>
            <a:ext cx="6225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W październiku 1788 r. zebrał się Sejm zwany Wielkim, którego celem była naprawa państwa. Od grudnia 1790 r. obradował w podwojonym składzie – wraz z królem i senatorami obradowały 483 osoby.</a:t>
            </a:r>
            <a:endParaRPr lang="pl-PL" sz="3600" b="1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416298"/>
            <a:ext cx="596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00"/>
                </a:solidFill>
              </a:rPr>
              <a:t>Obrady Sejmu Wielkiego 1788-1792 </a:t>
            </a:r>
            <a:endParaRPr lang="pl-P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Najważniejsze uchwały Sejmu Czteroletniego</a:t>
            </a:r>
            <a:endParaRPr lang="pl-PL" dirty="0"/>
          </a:p>
        </p:txBody>
      </p:sp>
      <p:pic>
        <p:nvPicPr>
          <p:cNvPr id="8194" name="Picture 2" descr="Znalezione obrazy dla zapytania Pieniądze w czasach Stanisława Augusta Poniatowskieg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1025237" y="1341803"/>
            <a:ext cx="1856509" cy="18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04712" y="1856466"/>
            <a:ext cx="673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Obłożenie podatkiem szlachty i duchowieństwa.</a:t>
            </a:r>
            <a:endParaRPr lang="pl-PL" sz="3600" b="1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18640" y="3062047"/>
            <a:ext cx="321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FF00"/>
                </a:solidFill>
              </a:rPr>
              <a:t>Moneta w okresu rządów</a:t>
            </a:r>
          </a:p>
          <a:p>
            <a:pPr algn="ctr"/>
            <a:r>
              <a:rPr lang="pl-PL" sz="1400" b="1" dirty="0" smtClean="0">
                <a:solidFill>
                  <a:srgbClr val="FFFF00"/>
                </a:solidFill>
              </a:rPr>
              <a:t> Stanisława Augusta Poniatowskiego.</a:t>
            </a:r>
            <a:endParaRPr lang="pl-PL" sz="14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Znalezione obrazy dla zapytania wojsko polskie w xviii wiek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2"/>
          <a:stretch/>
        </p:blipFill>
        <p:spPr bwMode="auto">
          <a:xfrm>
            <a:off x="1052948" y="3809989"/>
            <a:ext cx="2322251" cy="23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63984" y="6210507"/>
            <a:ext cx="414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FF00"/>
                </a:solidFill>
              </a:rPr>
              <a:t>Wojsko polskie w okresie obrad </a:t>
            </a:r>
          </a:p>
          <a:p>
            <a:pPr algn="ctr"/>
            <a:r>
              <a:rPr lang="pl-PL" sz="1400" b="1" dirty="0" smtClean="0">
                <a:solidFill>
                  <a:srgbClr val="FFFF00"/>
                </a:solidFill>
              </a:rPr>
              <a:t>Sejmu Wielkiego</a:t>
            </a:r>
            <a:endParaRPr lang="pl-PL" sz="1400" b="1" dirty="0">
              <a:solidFill>
                <a:srgbClr val="FFFF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53750" y="4228976"/>
            <a:ext cx="552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Zwiększenie liczebności armii do stu tysięcy.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27774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Najważniejsze uchwały Sejmu Czteroletniego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44057" y="2745172"/>
            <a:ext cx="60479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dirty="0" smtClean="0"/>
              <a:t>Najważniejszą decyzją Sejmu Czteroletniego było uchwalenie</a:t>
            </a:r>
          </a:p>
          <a:p>
            <a:pPr algn="ctr"/>
            <a:r>
              <a:rPr lang="pl-PL" sz="4000" b="1" i="1" dirty="0" smtClean="0"/>
              <a:t> </a:t>
            </a:r>
            <a:r>
              <a:rPr lang="pl-PL" sz="4000" b="1" i="1" dirty="0" smtClean="0">
                <a:latin typeface="Arial Black" pitchFamily="34" charset="0"/>
              </a:rPr>
              <a:t>Konstytucji 3 Maja 1791 r.</a:t>
            </a:r>
            <a:endParaRPr lang="pl-PL" sz="4000" b="1" i="1" dirty="0">
              <a:latin typeface="Arial Black" pitchFamily="34" charset="0"/>
            </a:endParaRPr>
          </a:p>
        </p:txBody>
      </p:sp>
      <p:pic>
        <p:nvPicPr>
          <p:cNvPr id="10246" name="Picture 6" descr="Znalezione obrazy dla zapytania konstytucja 3 maj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r="23869"/>
          <a:stretch/>
        </p:blipFill>
        <p:spPr bwMode="auto">
          <a:xfrm>
            <a:off x="0" y="1186891"/>
            <a:ext cx="6184076" cy="56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0" y="6031034"/>
            <a:ext cx="61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Ogłoszenie przez marszałka </a:t>
            </a:r>
          </a:p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Stanisława Małachowskiego Ustawy Rządowej.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59692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 dirty="0"/>
          </a:p>
        </p:txBody>
      </p:sp>
      <p:pic>
        <p:nvPicPr>
          <p:cNvPr id="11266" name="Picture 2" descr="Podobny obra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/>
          <a:stretch/>
        </p:blipFill>
        <p:spPr bwMode="auto">
          <a:xfrm>
            <a:off x="0" y="1160105"/>
            <a:ext cx="4859401" cy="56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859401" y="2116226"/>
            <a:ext cx="73325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 dirty="0" smtClean="0"/>
              <a:t>Stanisław August Poniatowski </a:t>
            </a:r>
            <a:r>
              <a:rPr lang="pl-PL" sz="3600" b="1" i="1" dirty="0" smtClean="0"/>
              <a:t>król Polski, wprowadzony na tron dzięki poparciu carycy Katarzyny II, główny autor Konstytucji. Uczestnik konfederacji targowickiej.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3878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500">
              <a:srgbClr val="FF0000"/>
            </a:gs>
            <a:gs pos="42000">
              <a:schemeClr val="bg1"/>
            </a:gs>
            <a:gs pos="8300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Adobe Gothic Std B" panose="020B0800000000000000" pitchFamily="34" charset="-128"/>
              </a:rPr>
              <a:t>Twórcy Konstytucji 3 Maja 1791 r.</a:t>
            </a:r>
            <a:endParaRPr lang="pl-PL" dirty="0"/>
          </a:p>
        </p:txBody>
      </p:sp>
      <p:pic>
        <p:nvPicPr>
          <p:cNvPr id="13314" name="Picture 2" descr="Znalezione obrazy dla zapytania hugo kołłątaj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" t="1668" r="339" b="3755"/>
          <a:stretch/>
        </p:blipFill>
        <p:spPr bwMode="auto">
          <a:xfrm>
            <a:off x="0" y="1234041"/>
            <a:ext cx="4885091" cy="56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885091" y="1470709"/>
            <a:ext cx="73069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u="sng" dirty="0" smtClean="0"/>
              <a:t>Ksiądz Hugo Kołłątaj</a:t>
            </a:r>
            <a:r>
              <a:rPr lang="pl-PL" sz="4000" b="1" i="1" dirty="0" smtClean="0"/>
              <a:t>,</a:t>
            </a:r>
          </a:p>
          <a:p>
            <a:pPr algn="ctr"/>
            <a:r>
              <a:rPr lang="pl-PL" sz="3600" b="1" i="1" dirty="0"/>
              <a:t>p</a:t>
            </a:r>
            <a:r>
              <a:rPr lang="pl-PL" sz="3600" b="1" i="1" dirty="0" smtClean="0"/>
              <a:t>isarz i publicysta.</a:t>
            </a:r>
          </a:p>
          <a:p>
            <a:pPr algn="ctr"/>
            <a:r>
              <a:rPr lang="pl-PL" sz="3600" b="1" i="1" dirty="0" smtClean="0"/>
              <a:t>Rektor i reformator Akademii Krakowskiej, działacz Komisji Edukacji Narodowej i Towarzystwa do Ksiąg Elementarnych. Przywódca pro-reformatorskiego stronnictwa Kuźnica Kołłątajowska.</a:t>
            </a:r>
            <a:endParaRPr lang="pl-PL" sz="3600" b="1" i="1" dirty="0"/>
          </a:p>
        </p:txBody>
      </p:sp>
    </p:spTree>
    <p:extLst>
      <p:ext uri="{BB962C8B-B14F-4D97-AF65-F5344CB8AC3E}">
        <p14:creationId xmlns:p14="http://schemas.microsoft.com/office/powerpoint/2010/main" val="23195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890</Words>
  <Application>Microsoft Office PowerPoint</Application>
  <PresentationFormat>Niestandardowy</PresentationFormat>
  <Paragraphs>116</Paragraphs>
  <Slides>31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Prezentacja programu PowerPoint</vt:lpstr>
      <vt:lpstr>Sytuacja  międzynarodowa Rzeczypospolitej  w II poł. XVIII w.</vt:lpstr>
      <vt:lpstr>Przyczyny słabości Rzeczypospolitej.</vt:lpstr>
      <vt:lpstr>Reformowanie Rzeczypospolitej</vt:lpstr>
      <vt:lpstr>Reformowanie Rzeczypospolitej</vt:lpstr>
      <vt:lpstr>Najważniejsze uchwały Sejmu Czteroletniego</vt:lpstr>
      <vt:lpstr>Najważniejsze uchwały Sejmu Czteroletniego</vt:lpstr>
      <vt:lpstr>Twórcy Konstytucji 3 Maja 1791 r.</vt:lpstr>
      <vt:lpstr>Twórcy Konstytucji 3 Maja 1791 r.</vt:lpstr>
      <vt:lpstr>Twórcy Konstytucji 3 Maja 1791 r.</vt:lpstr>
      <vt:lpstr>Twórcy Konstytucji 3 Maja 1791 r.</vt:lpstr>
      <vt:lpstr>Twórcy Konstytucji 3 Maja 1791 r.</vt:lpstr>
      <vt:lpstr>Miejsce uchwalenia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Postanowienia Konstytucji 3 Maja 1791 r.</vt:lpstr>
      <vt:lpstr>Święto Konstytucji 3 Maja.</vt:lpstr>
      <vt:lpstr> Konstytucja 3 Maja.</vt:lpstr>
      <vt:lpstr>Konfederacja targowicka</vt:lpstr>
      <vt:lpstr>Targowiczanie</vt:lpstr>
      <vt:lpstr>Targowiczanie</vt:lpstr>
      <vt:lpstr>Targowiczanie</vt:lpstr>
      <vt:lpstr>Targowiczanie</vt:lpstr>
      <vt:lpstr>Wojna w obronie konstytucji</vt:lpstr>
      <vt:lpstr>Obchody Święta Konstytucji 3 Maja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Ładziak</dc:creator>
  <cp:lastModifiedBy>AndrzejR_WINDOOR</cp:lastModifiedBy>
  <cp:revision>50</cp:revision>
  <dcterms:created xsi:type="dcterms:W3CDTF">2017-04-23T10:28:33Z</dcterms:created>
  <dcterms:modified xsi:type="dcterms:W3CDTF">2021-04-27T13:51:28Z</dcterms:modified>
</cp:coreProperties>
</file>